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16"/>
  </p:notesMasterIdLst>
  <p:sldIdLst>
    <p:sldId id="283" r:id="rId5"/>
    <p:sldId id="289" r:id="rId6"/>
    <p:sldId id="279" r:id="rId7"/>
    <p:sldId id="281" r:id="rId8"/>
    <p:sldId id="290" r:id="rId9"/>
    <p:sldId id="298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059" autoAdjust="0"/>
  </p:normalViewPr>
  <p:slideViewPr>
    <p:cSldViewPr snapToGrid="0">
      <p:cViewPr varScale="1">
        <p:scale>
          <a:sx n="52" d="100"/>
          <a:sy n="52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07117-8243-4DA5-B51E-77C5AF7DBF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5B508F1-13E4-4648-816F-0C39782C5E09}">
      <dgm:prSet/>
      <dgm:spPr/>
      <dgm:t>
        <a:bodyPr/>
        <a:lstStyle/>
        <a:p>
          <a:r>
            <a:rPr lang="en-US"/>
            <a:t>Igneous rocks are very hard and contain crystals</a:t>
          </a:r>
        </a:p>
      </dgm:t>
    </dgm:pt>
    <dgm:pt modelId="{A6939E34-1CE6-4692-9B0D-9AEA4693F1DD}" type="parTrans" cxnId="{AF67BD62-62FA-40FA-AB7C-23FC6CA8FD52}">
      <dgm:prSet/>
      <dgm:spPr/>
      <dgm:t>
        <a:bodyPr/>
        <a:lstStyle/>
        <a:p>
          <a:endParaRPr lang="en-US"/>
        </a:p>
      </dgm:t>
    </dgm:pt>
    <dgm:pt modelId="{41ED384D-8001-460D-8468-F70E5FF11DDF}" type="sibTrans" cxnId="{AF67BD62-62FA-40FA-AB7C-23FC6CA8FD52}">
      <dgm:prSet/>
      <dgm:spPr/>
      <dgm:t>
        <a:bodyPr/>
        <a:lstStyle/>
        <a:p>
          <a:endParaRPr lang="en-US"/>
        </a:p>
      </dgm:t>
    </dgm:pt>
    <dgm:pt modelId="{CC307596-B017-44EE-9B3F-8FC4C2289B7D}">
      <dgm:prSet/>
      <dgm:spPr/>
      <dgm:t>
        <a:bodyPr/>
        <a:lstStyle/>
        <a:p>
          <a:r>
            <a:rPr lang="en-US"/>
            <a:t>The size of the crystals depend on how long it took to cool down</a:t>
          </a:r>
        </a:p>
      </dgm:t>
    </dgm:pt>
    <dgm:pt modelId="{5A6CC291-A311-469C-8591-A60A7086EEE8}" type="parTrans" cxnId="{1E0AD248-96E7-4628-8419-6A15951BDBE9}">
      <dgm:prSet/>
      <dgm:spPr/>
      <dgm:t>
        <a:bodyPr/>
        <a:lstStyle/>
        <a:p>
          <a:endParaRPr lang="en-US"/>
        </a:p>
      </dgm:t>
    </dgm:pt>
    <dgm:pt modelId="{FF63A542-EAA3-4266-BAE1-73143D4F5F25}" type="sibTrans" cxnId="{1E0AD248-96E7-4628-8419-6A15951BDBE9}">
      <dgm:prSet/>
      <dgm:spPr/>
      <dgm:t>
        <a:bodyPr/>
        <a:lstStyle/>
        <a:p>
          <a:endParaRPr lang="en-US"/>
        </a:p>
      </dgm:t>
    </dgm:pt>
    <dgm:pt modelId="{AAF7DC6C-FF6D-4F9D-B8A3-7E0EFFD351CD}">
      <dgm:prSet/>
      <dgm:spPr/>
      <dgm:t>
        <a:bodyPr/>
        <a:lstStyle/>
        <a:p>
          <a:r>
            <a:rPr lang="en-US"/>
            <a:t>Igneous rocks </a:t>
          </a:r>
          <a:r>
            <a:rPr lang="en-US" i="1" u="sng"/>
            <a:t>never</a:t>
          </a:r>
          <a:r>
            <a:rPr lang="en-US" u="sng"/>
            <a:t> </a:t>
          </a:r>
          <a:r>
            <a:rPr lang="en-US"/>
            <a:t>contain fossils</a:t>
          </a:r>
        </a:p>
      </dgm:t>
    </dgm:pt>
    <dgm:pt modelId="{75576921-F47D-48AC-BFBD-976F02326B70}" type="parTrans" cxnId="{104B43BB-1E1B-4C20-B428-99AED07457B2}">
      <dgm:prSet/>
      <dgm:spPr/>
      <dgm:t>
        <a:bodyPr/>
        <a:lstStyle/>
        <a:p>
          <a:endParaRPr lang="en-US"/>
        </a:p>
      </dgm:t>
    </dgm:pt>
    <dgm:pt modelId="{FA689FA7-954A-4DD0-ABD0-1B30390B65B0}" type="sibTrans" cxnId="{104B43BB-1E1B-4C20-B428-99AED07457B2}">
      <dgm:prSet/>
      <dgm:spPr/>
      <dgm:t>
        <a:bodyPr/>
        <a:lstStyle/>
        <a:p>
          <a:endParaRPr lang="en-US"/>
        </a:p>
      </dgm:t>
    </dgm:pt>
    <dgm:pt modelId="{7CA20603-06DA-4EB7-BBEB-B4BE1BB59EE4}" type="pres">
      <dgm:prSet presAssocID="{D8807117-8243-4DA5-B51E-77C5AF7DBF83}" presName="root" presStyleCnt="0">
        <dgm:presLayoutVars>
          <dgm:dir/>
          <dgm:resizeHandles val="exact"/>
        </dgm:presLayoutVars>
      </dgm:prSet>
      <dgm:spPr/>
    </dgm:pt>
    <dgm:pt modelId="{996F4B82-8AAA-414D-9C57-4A779481E56F}" type="pres">
      <dgm:prSet presAssocID="{D5B508F1-13E4-4648-816F-0C39782C5E09}" presName="compNode" presStyleCnt="0"/>
      <dgm:spPr/>
    </dgm:pt>
    <dgm:pt modelId="{877B5CF9-B9E6-4A4D-8873-D9F19CB6210B}" type="pres">
      <dgm:prSet presAssocID="{D5B508F1-13E4-4648-816F-0C39782C5E09}" presName="bgRect" presStyleLbl="bgShp" presStyleIdx="0" presStyleCnt="3"/>
      <dgm:spPr/>
    </dgm:pt>
    <dgm:pt modelId="{A1661E6F-815F-403E-B672-525A8C9BE261}" type="pres">
      <dgm:prSet presAssocID="{D5B508F1-13E4-4648-816F-0C39782C5E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C372C2FE-4DFE-42A7-BA90-5709999D3BC9}" type="pres">
      <dgm:prSet presAssocID="{D5B508F1-13E4-4648-816F-0C39782C5E09}" presName="spaceRect" presStyleCnt="0"/>
      <dgm:spPr/>
    </dgm:pt>
    <dgm:pt modelId="{73CF2CBF-8FB2-454D-9B43-B58E486A2FA2}" type="pres">
      <dgm:prSet presAssocID="{D5B508F1-13E4-4648-816F-0C39782C5E09}" presName="parTx" presStyleLbl="revTx" presStyleIdx="0" presStyleCnt="3">
        <dgm:presLayoutVars>
          <dgm:chMax val="0"/>
          <dgm:chPref val="0"/>
        </dgm:presLayoutVars>
      </dgm:prSet>
      <dgm:spPr/>
    </dgm:pt>
    <dgm:pt modelId="{59AC121F-1F00-4C2C-B26B-B60E2E15FAD5}" type="pres">
      <dgm:prSet presAssocID="{41ED384D-8001-460D-8468-F70E5FF11DDF}" presName="sibTrans" presStyleCnt="0"/>
      <dgm:spPr/>
    </dgm:pt>
    <dgm:pt modelId="{89CCE156-D716-4DD6-BDBF-990072920DF9}" type="pres">
      <dgm:prSet presAssocID="{CC307596-B017-44EE-9B3F-8FC4C2289B7D}" presName="compNode" presStyleCnt="0"/>
      <dgm:spPr/>
    </dgm:pt>
    <dgm:pt modelId="{917B1494-443C-49C2-BE91-2E5844BA5158}" type="pres">
      <dgm:prSet presAssocID="{CC307596-B017-44EE-9B3F-8FC4C2289B7D}" presName="bgRect" presStyleLbl="bgShp" presStyleIdx="1" presStyleCnt="3"/>
      <dgm:spPr/>
    </dgm:pt>
    <dgm:pt modelId="{70B081DD-CC4D-4BC9-9A14-EE938B1EB9B9}" type="pres">
      <dgm:prSet presAssocID="{CC307596-B017-44EE-9B3F-8FC4C2289B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97397FB0-5063-4900-80E0-9F07D76DB80E}" type="pres">
      <dgm:prSet presAssocID="{CC307596-B017-44EE-9B3F-8FC4C2289B7D}" presName="spaceRect" presStyleCnt="0"/>
      <dgm:spPr/>
    </dgm:pt>
    <dgm:pt modelId="{13D1C4BA-7F6E-49C0-BBB0-4FDA470CCDB8}" type="pres">
      <dgm:prSet presAssocID="{CC307596-B017-44EE-9B3F-8FC4C2289B7D}" presName="parTx" presStyleLbl="revTx" presStyleIdx="1" presStyleCnt="3">
        <dgm:presLayoutVars>
          <dgm:chMax val="0"/>
          <dgm:chPref val="0"/>
        </dgm:presLayoutVars>
      </dgm:prSet>
      <dgm:spPr/>
    </dgm:pt>
    <dgm:pt modelId="{F1A5C0EB-C343-4D9E-BAFE-2A20423DDAA9}" type="pres">
      <dgm:prSet presAssocID="{FF63A542-EAA3-4266-BAE1-73143D4F5F25}" presName="sibTrans" presStyleCnt="0"/>
      <dgm:spPr/>
    </dgm:pt>
    <dgm:pt modelId="{6B67716E-85C2-4676-9CC4-6764E9373D79}" type="pres">
      <dgm:prSet presAssocID="{AAF7DC6C-FF6D-4F9D-B8A3-7E0EFFD351CD}" presName="compNode" presStyleCnt="0"/>
      <dgm:spPr/>
    </dgm:pt>
    <dgm:pt modelId="{7167E4FE-9B78-4F52-ACD7-788BF09CE168}" type="pres">
      <dgm:prSet presAssocID="{AAF7DC6C-FF6D-4F9D-B8A3-7E0EFFD351CD}" presName="bgRect" presStyleLbl="bgShp" presStyleIdx="2" presStyleCnt="3"/>
      <dgm:spPr/>
    </dgm:pt>
    <dgm:pt modelId="{D638D9E0-72E2-4FAD-BE32-017E1A158339}" type="pres">
      <dgm:prSet presAssocID="{AAF7DC6C-FF6D-4F9D-B8A3-7E0EFFD351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7A3FFD63-6E6F-4F66-9CE8-AEBA3D038000}" type="pres">
      <dgm:prSet presAssocID="{AAF7DC6C-FF6D-4F9D-B8A3-7E0EFFD351CD}" presName="spaceRect" presStyleCnt="0"/>
      <dgm:spPr/>
    </dgm:pt>
    <dgm:pt modelId="{3577A2FD-5B89-47C2-997F-E37AF2245EB8}" type="pres">
      <dgm:prSet presAssocID="{AAF7DC6C-FF6D-4F9D-B8A3-7E0EFFD351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2C6C13A-C195-4792-A834-6A061FB0D91F}" type="presOf" srcId="{D8807117-8243-4DA5-B51E-77C5AF7DBF83}" destId="{7CA20603-06DA-4EB7-BBEB-B4BE1BB59EE4}" srcOrd="0" destOrd="0" presId="urn:microsoft.com/office/officeart/2018/2/layout/IconVerticalSolidList"/>
    <dgm:cxn modelId="{AF67BD62-62FA-40FA-AB7C-23FC6CA8FD52}" srcId="{D8807117-8243-4DA5-B51E-77C5AF7DBF83}" destId="{D5B508F1-13E4-4648-816F-0C39782C5E09}" srcOrd="0" destOrd="0" parTransId="{A6939E34-1CE6-4692-9B0D-9AEA4693F1DD}" sibTransId="{41ED384D-8001-460D-8468-F70E5FF11DDF}"/>
    <dgm:cxn modelId="{1E0AD248-96E7-4628-8419-6A15951BDBE9}" srcId="{D8807117-8243-4DA5-B51E-77C5AF7DBF83}" destId="{CC307596-B017-44EE-9B3F-8FC4C2289B7D}" srcOrd="1" destOrd="0" parTransId="{5A6CC291-A311-469C-8591-A60A7086EEE8}" sibTransId="{FF63A542-EAA3-4266-BAE1-73143D4F5F25}"/>
    <dgm:cxn modelId="{825ED651-7719-48F1-BF46-5D030104760C}" type="presOf" srcId="{AAF7DC6C-FF6D-4F9D-B8A3-7E0EFFD351CD}" destId="{3577A2FD-5B89-47C2-997F-E37AF2245EB8}" srcOrd="0" destOrd="0" presId="urn:microsoft.com/office/officeart/2018/2/layout/IconVerticalSolidList"/>
    <dgm:cxn modelId="{104B43BB-1E1B-4C20-B428-99AED07457B2}" srcId="{D8807117-8243-4DA5-B51E-77C5AF7DBF83}" destId="{AAF7DC6C-FF6D-4F9D-B8A3-7E0EFFD351CD}" srcOrd="2" destOrd="0" parTransId="{75576921-F47D-48AC-BFBD-976F02326B70}" sibTransId="{FA689FA7-954A-4DD0-ABD0-1B30390B65B0}"/>
    <dgm:cxn modelId="{98E737E4-EA15-4D31-A903-C7038D5806A4}" type="presOf" srcId="{CC307596-B017-44EE-9B3F-8FC4C2289B7D}" destId="{13D1C4BA-7F6E-49C0-BBB0-4FDA470CCDB8}" srcOrd="0" destOrd="0" presId="urn:microsoft.com/office/officeart/2018/2/layout/IconVerticalSolidList"/>
    <dgm:cxn modelId="{6198C2FD-4D09-40F1-926E-AC54A9DF332D}" type="presOf" srcId="{D5B508F1-13E4-4648-816F-0C39782C5E09}" destId="{73CF2CBF-8FB2-454D-9B43-B58E486A2FA2}" srcOrd="0" destOrd="0" presId="urn:microsoft.com/office/officeart/2018/2/layout/IconVerticalSolidList"/>
    <dgm:cxn modelId="{0A203CB2-0C3B-4A9E-8641-A1BDB8DE6D3B}" type="presParOf" srcId="{7CA20603-06DA-4EB7-BBEB-B4BE1BB59EE4}" destId="{996F4B82-8AAA-414D-9C57-4A779481E56F}" srcOrd="0" destOrd="0" presId="urn:microsoft.com/office/officeart/2018/2/layout/IconVerticalSolidList"/>
    <dgm:cxn modelId="{C9FB3C27-84C2-4A98-90D5-5D4923D6DC3A}" type="presParOf" srcId="{996F4B82-8AAA-414D-9C57-4A779481E56F}" destId="{877B5CF9-B9E6-4A4D-8873-D9F19CB6210B}" srcOrd="0" destOrd="0" presId="urn:microsoft.com/office/officeart/2018/2/layout/IconVerticalSolidList"/>
    <dgm:cxn modelId="{459EC46A-1638-4B2E-B44A-6F0940A05EB4}" type="presParOf" srcId="{996F4B82-8AAA-414D-9C57-4A779481E56F}" destId="{A1661E6F-815F-403E-B672-525A8C9BE261}" srcOrd="1" destOrd="0" presId="urn:microsoft.com/office/officeart/2018/2/layout/IconVerticalSolidList"/>
    <dgm:cxn modelId="{2A63AF4F-6BBA-4B5D-B1EE-25A66A5276B0}" type="presParOf" srcId="{996F4B82-8AAA-414D-9C57-4A779481E56F}" destId="{C372C2FE-4DFE-42A7-BA90-5709999D3BC9}" srcOrd="2" destOrd="0" presId="urn:microsoft.com/office/officeart/2018/2/layout/IconVerticalSolidList"/>
    <dgm:cxn modelId="{886E24C9-0D8D-4D8A-A716-39C0F4798CE7}" type="presParOf" srcId="{996F4B82-8AAA-414D-9C57-4A779481E56F}" destId="{73CF2CBF-8FB2-454D-9B43-B58E486A2FA2}" srcOrd="3" destOrd="0" presId="urn:microsoft.com/office/officeart/2018/2/layout/IconVerticalSolidList"/>
    <dgm:cxn modelId="{C3EC68DA-3E2D-469A-882B-85E692C55973}" type="presParOf" srcId="{7CA20603-06DA-4EB7-BBEB-B4BE1BB59EE4}" destId="{59AC121F-1F00-4C2C-B26B-B60E2E15FAD5}" srcOrd="1" destOrd="0" presId="urn:microsoft.com/office/officeart/2018/2/layout/IconVerticalSolidList"/>
    <dgm:cxn modelId="{DA115CD2-A349-4029-8D86-CEAF793CDAAA}" type="presParOf" srcId="{7CA20603-06DA-4EB7-BBEB-B4BE1BB59EE4}" destId="{89CCE156-D716-4DD6-BDBF-990072920DF9}" srcOrd="2" destOrd="0" presId="urn:microsoft.com/office/officeart/2018/2/layout/IconVerticalSolidList"/>
    <dgm:cxn modelId="{C21FAFFA-7B1E-4777-BB94-5C54805C47E3}" type="presParOf" srcId="{89CCE156-D716-4DD6-BDBF-990072920DF9}" destId="{917B1494-443C-49C2-BE91-2E5844BA5158}" srcOrd="0" destOrd="0" presId="urn:microsoft.com/office/officeart/2018/2/layout/IconVerticalSolidList"/>
    <dgm:cxn modelId="{D632CE86-C9BF-4E9B-9DCA-45812E6C37A4}" type="presParOf" srcId="{89CCE156-D716-4DD6-BDBF-990072920DF9}" destId="{70B081DD-CC4D-4BC9-9A14-EE938B1EB9B9}" srcOrd="1" destOrd="0" presId="urn:microsoft.com/office/officeart/2018/2/layout/IconVerticalSolidList"/>
    <dgm:cxn modelId="{23E63183-F5E4-41A2-95A4-C74254766CDA}" type="presParOf" srcId="{89CCE156-D716-4DD6-BDBF-990072920DF9}" destId="{97397FB0-5063-4900-80E0-9F07D76DB80E}" srcOrd="2" destOrd="0" presId="urn:microsoft.com/office/officeart/2018/2/layout/IconVerticalSolidList"/>
    <dgm:cxn modelId="{00C5F0F5-F389-4F85-A0F3-0585C721B21C}" type="presParOf" srcId="{89CCE156-D716-4DD6-BDBF-990072920DF9}" destId="{13D1C4BA-7F6E-49C0-BBB0-4FDA470CCDB8}" srcOrd="3" destOrd="0" presId="urn:microsoft.com/office/officeart/2018/2/layout/IconVerticalSolidList"/>
    <dgm:cxn modelId="{C8D82C1D-9849-4DEC-AB85-0658D37BAEBA}" type="presParOf" srcId="{7CA20603-06DA-4EB7-BBEB-B4BE1BB59EE4}" destId="{F1A5C0EB-C343-4D9E-BAFE-2A20423DDAA9}" srcOrd="3" destOrd="0" presId="urn:microsoft.com/office/officeart/2018/2/layout/IconVerticalSolidList"/>
    <dgm:cxn modelId="{12166B0F-D9FF-4084-ACEE-BF99019672BA}" type="presParOf" srcId="{7CA20603-06DA-4EB7-BBEB-B4BE1BB59EE4}" destId="{6B67716E-85C2-4676-9CC4-6764E9373D79}" srcOrd="4" destOrd="0" presId="urn:microsoft.com/office/officeart/2018/2/layout/IconVerticalSolidList"/>
    <dgm:cxn modelId="{8482CF3C-B713-4D35-A72D-0C607FFA1D7C}" type="presParOf" srcId="{6B67716E-85C2-4676-9CC4-6764E9373D79}" destId="{7167E4FE-9B78-4F52-ACD7-788BF09CE168}" srcOrd="0" destOrd="0" presId="urn:microsoft.com/office/officeart/2018/2/layout/IconVerticalSolidList"/>
    <dgm:cxn modelId="{4CDE81A5-8C85-40F8-9FED-B520AADE2E27}" type="presParOf" srcId="{6B67716E-85C2-4676-9CC4-6764E9373D79}" destId="{D638D9E0-72E2-4FAD-BE32-017E1A158339}" srcOrd="1" destOrd="0" presId="urn:microsoft.com/office/officeart/2018/2/layout/IconVerticalSolidList"/>
    <dgm:cxn modelId="{47C60F90-1936-4CA7-A76B-AF759B705287}" type="presParOf" srcId="{6B67716E-85C2-4676-9CC4-6764E9373D79}" destId="{7A3FFD63-6E6F-4F66-9CE8-AEBA3D038000}" srcOrd="2" destOrd="0" presId="urn:microsoft.com/office/officeart/2018/2/layout/IconVerticalSolidList"/>
    <dgm:cxn modelId="{4A9841BD-01B5-4D8C-9767-74AC4B20DE76}" type="presParOf" srcId="{6B67716E-85C2-4676-9CC4-6764E9373D79}" destId="{3577A2FD-5B89-47C2-997F-E37AF2245E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B5CF9-B9E6-4A4D-8873-D9F19CB6210B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61E6F-815F-403E-B672-525A8C9BE261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F2CBF-8FB2-454D-9B43-B58E486A2FA2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Igneous rocks are very hard and contain crystals</a:t>
          </a:r>
        </a:p>
      </dsp:txBody>
      <dsp:txXfrm>
        <a:off x="1945450" y="719"/>
        <a:ext cx="4643240" cy="1684372"/>
      </dsp:txXfrm>
    </dsp:sp>
    <dsp:sp modelId="{917B1494-443C-49C2-BE91-2E5844BA5158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081DD-CC4D-4BC9-9A14-EE938B1EB9B9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1C4BA-7F6E-49C0-BBB0-4FDA470CCDB8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size of the crystals depend on how long it took to cool down</a:t>
          </a:r>
        </a:p>
      </dsp:txBody>
      <dsp:txXfrm>
        <a:off x="1945450" y="2106185"/>
        <a:ext cx="4643240" cy="1684372"/>
      </dsp:txXfrm>
    </dsp:sp>
    <dsp:sp modelId="{7167E4FE-9B78-4F52-ACD7-788BF09CE168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8D9E0-72E2-4FAD-BE32-017E1A158339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7A2FD-5B89-47C2-997F-E37AF2245EB8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Igneous rocks </a:t>
          </a:r>
          <a:r>
            <a:rPr lang="en-US" sz="2500" i="1" u="sng" kern="1200"/>
            <a:t>never</a:t>
          </a:r>
          <a:r>
            <a:rPr lang="en-US" sz="2500" u="sng" kern="1200"/>
            <a:t> </a:t>
          </a:r>
          <a:r>
            <a:rPr lang="en-US" sz="2500" kern="1200"/>
            <a:t>contain fossils</a:t>
          </a:r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579AA-A027-4B1A-92C9-EB6C1B56676A}" type="datetimeFigureOut"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34EC-9C39-4AA8-B281-0672C48EB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Fresh lava flows over an old lava field in Hawaii.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834EC-9C39-4AA8-B281-0672C48EBA7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below the Earth's surface, temperatures are high enough for rock to melt. While it is below the surface, molten rock is called </a:t>
            </a:r>
            <a:r>
              <a:rPr lang="en-US" b="1" dirty="0"/>
              <a:t>magma</a:t>
            </a:r>
            <a:r>
              <a:rPr lang="en-US" dirty="0"/>
              <a:t>. When magma rises to the surface in a volcanic eruption, it is called </a:t>
            </a:r>
            <a:r>
              <a:rPr lang="en-US" b="1" dirty="0"/>
              <a:t>lava</a:t>
            </a:r>
            <a:r>
              <a:rPr lang="en-US" dirty="0"/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834EC-9C39-4AA8-B281-0672C48EBA7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igneous rock (left to right): diorite (intrusive), pumice (extrusive) and granite (intrusive).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834EC-9C39-4AA8-B281-0672C48EBA7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2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1E0A-6B11-C246-B14A-6D4F6795F8C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2590-4658-584D-B909-E94DB956A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43456"/>
            <a:ext cx="12192000" cy="511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53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ESS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36819" y="3121461"/>
            <a:ext cx="914400" cy="6753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 userDrawn="1"/>
        </p:nvSpPr>
        <p:spPr>
          <a:xfrm>
            <a:off x="836819" y="4509697"/>
            <a:ext cx="914400" cy="6812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 userDrawn="1"/>
        </p:nvSpPr>
        <p:spPr>
          <a:xfrm>
            <a:off x="836819" y="5903829"/>
            <a:ext cx="914400" cy="6871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-24069" y="1714413"/>
            <a:ext cx="12216068" cy="1031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en-GB" dirty="0"/>
              <a:t>Question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27998" y="2943212"/>
            <a:ext cx="9505951" cy="10318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l">
              <a:buNone/>
              <a:defRPr sz="2700"/>
            </a:lvl1pPr>
          </a:lstStyle>
          <a:p>
            <a:pPr lvl="0"/>
            <a:r>
              <a:rPr lang="en-GB" dirty="0"/>
              <a:t>Answer 1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027998" y="4334396"/>
            <a:ext cx="9505951" cy="10318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en-GB" dirty="0"/>
              <a:t>Answer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027998" y="5725584"/>
            <a:ext cx="9505951" cy="10318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en-GB" dirty="0"/>
              <a:t>Answer 3</a:t>
            </a:r>
          </a:p>
        </p:txBody>
      </p:sp>
    </p:spTree>
    <p:extLst>
      <p:ext uri="{BB962C8B-B14F-4D97-AF65-F5344CB8AC3E}">
        <p14:creationId xmlns:p14="http://schemas.microsoft.com/office/powerpoint/2010/main" val="310256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6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2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6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3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6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D06F9-E4FB-9B54-7857-1B3FED79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latin typeface="Comic Sans MS"/>
                <a:cs typeface="Calibri Light"/>
              </a:rPr>
              <a:t>Igneous Rocks</a:t>
            </a:r>
            <a:endParaRPr lang="en-US" sz="5400" dirty="0">
              <a:latin typeface="Comic Sans MS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B269C6-A07F-4720-A397-A50A2B76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/>
                <a:cs typeface="Calibri"/>
              </a:rPr>
              <a:t>Igneous is the Latin word for </a:t>
            </a:r>
            <a:r>
              <a:rPr lang="en-US" sz="3200" b="1" u="sng" dirty="0">
                <a:solidFill>
                  <a:schemeClr val="accent2"/>
                </a:solidFill>
                <a:latin typeface="Comic Sans MS"/>
                <a:cs typeface="Calibri"/>
              </a:rPr>
              <a:t>FIRE</a:t>
            </a:r>
          </a:p>
        </p:txBody>
      </p:sp>
      <p:pic>
        <p:nvPicPr>
          <p:cNvPr id="4" name="Picture 4" descr="A picture containing sky, outdoor, rock&#10;&#10;Description automatically generated">
            <a:extLst>
              <a:ext uri="{FF2B5EF4-FFF2-40B4-BE49-F238E27FC236}">
                <a16:creationId xmlns:a16="http://schemas.microsoft.com/office/drawing/2014/main" id="{6989E19D-A6CE-2A6E-815C-1D1967209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82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688F-3D21-4FFE-900F-2BEEBDAA8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14413"/>
            <a:ext cx="12191999" cy="1031875"/>
          </a:xfrm>
        </p:spPr>
        <p:txBody>
          <a:bodyPr/>
          <a:lstStyle/>
          <a:p>
            <a:r>
              <a:rPr lang="en-GB" dirty="0"/>
              <a:t>Q4) How are igneous rocks with </a:t>
            </a:r>
            <a:r>
              <a:rPr lang="en-GB" dirty="0">
                <a:solidFill>
                  <a:srgbClr val="FF0000"/>
                </a:solidFill>
              </a:rPr>
              <a:t>LARGE</a:t>
            </a:r>
            <a:r>
              <a:rPr lang="en-GB" dirty="0"/>
              <a:t> crystals made?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0D98-871F-4321-A8D4-67A85BC77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magma cools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slowly</a:t>
            </a:r>
            <a:r>
              <a:rPr lang="en-GB" dirty="0"/>
              <a:t> under ground and forms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large crystals</a:t>
            </a:r>
            <a:r>
              <a:rPr lang="en-GB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C4FB-12EE-454F-BF8B-F2D33AE55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When lava cools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quickly</a:t>
            </a:r>
            <a:r>
              <a:rPr lang="en-GB" dirty="0"/>
              <a:t> over ground and forms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large crystals</a:t>
            </a:r>
            <a:r>
              <a:rPr lang="en-GB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B91DE-851C-44FE-BA43-C155F17D1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When lava cools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slowly</a:t>
            </a:r>
            <a:r>
              <a:rPr lang="en-GB" dirty="0"/>
              <a:t> over ground and forms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large crystals</a:t>
            </a:r>
            <a:r>
              <a:rPr lang="en-GB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D0D5D-441A-4DE2-8E0C-8413F9776528}"/>
              </a:ext>
            </a:extLst>
          </p:cNvPr>
          <p:cNvSpPr/>
          <p:nvPr/>
        </p:nvSpPr>
        <p:spPr>
          <a:xfrm>
            <a:off x="577516" y="132347"/>
            <a:ext cx="7664116" cy="866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/>
              <a:t>Plenary: Quick Quiz </a:t>
            </a:r>
          </a:p>
        </p:txBody>
      </p:sp>
    </p:spTree>
    <p:extLst>
      <p:ext uri="{BB962C8B-B14F-4D97-AF65-F5344CB8AC3E}">
        <p14:creationId xmlns:p14="http://schemas.microsoft.com/office/powerpoint/2010/main" val="160867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688F-3D21-4FFE-900F-2BEEBDAA8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14413"/>
            <a:ext cx="12191999" cy="1031875"/>
          </a:xfrm>
        </p:spPr>
        <p:txBody>
          <a:bodyPr/>
          <a:lstStyle/>
          <a:p>
            <a:r>
              <a:rPr lang="en-GB" dirty="0"/>
              <a:t>Q4) How are igneous rocks with </a:t>
            </a:r>
            <a:r>
              <a:rPr lang="en-GB" dirty="0">
                <a:solidFill>
                  <a:srgbClr val="00B050"/>
                </a:solidFill>
              </a:rPr>
              <a:t>SMALL</a:t>
            </a:r>
            <a:r>
              <a:rPr lang="en-GB" dirty="0"/>
              <a:t> crystals made?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0D98-871F-4321-A8D4-67A85BC77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magma cools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slowly</a:t>
            </a:r>
            <a:r>
              <a:rPr lang="en-GB" dirty="0"/>
              <a:t> under ground and forms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small crystals</a:t>
            </a:r>
            <a:r>
              <a:rPr lang="en-GB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C4FB-12EE-454F-BF8B-F2D33AE55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When lava cools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quickly</a:t>
            </a:r>
            <a:r>
              <a:rPr lang="en-GB" dirty="0"/>
              <a:t> over ground and forms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small crystals</a:t>
            </a:r>
            <a:r>
              <a:rPr lang="en-GB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B91DE-851C-44FE-BA43-C155F17D1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When lava cools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slowly</a:t>
            </a:r>
            <a:r>
              <a:rPr lang="en-GB" dirty="0"/>
              <a:t> over ground and forms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small crystals</a:t>
            </a:r>
            <a:r>
              <a:rPr lang="en-GB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8C6FD-DE38-4B2F-A4F5-933DEBF64E93}"/>
              </a:ext>
            </a:extLst>
          </p:cNvPr>
          <p:cNvSpPr/>
          <p:nvPr/>
        </p:nvSpPr>
        <p:spPr>
          <a:xfrm>
            <a:off x="577516" y="132347"/>
            <a:ext cx="7664116" cy="866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/>
              <a:t>Plenary: Quick Quiz </a:t>
            </a:r>
          </a:p>
        </p:txBody>
      </p:sp>
    </p:spTree>
    <p:extLst>
      <p:ext uri="{BB962C8B-B14F-4D97-AF65-F5344CB8AC3E}">
        <p14:creationId xmlns:p14="http://schemas.microsoft.com/office/powerpoint/2010/main" val="228350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90E4B-E250-976A-80FD-448F5F00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Igneous Rocks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F538085-ADF1-22F6-A9B6-2F66B511D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88457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70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D756F-74D3-0923-41EC-4724CFDD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Comic Sans MS"/>
                <a:cs typeface="Calibri Light"/>
              </a:rPr>
              <a:t>Igneous Rocks</a:t>
            </a:r>
            <a:endParaRPr lang="en-US" sz="5400" dirty="0">
              <a:latin typeface="Comic Sans M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8E5F-E693-89FF-2734-9DD5DBA9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mic Sans MS"/>
                <a:ea typeface="+mn-lt"/>
                <a:cs typeface="+mn-lt"/>
              </a:rPr>
              <a:t>Magma</a:t>
            </a:r>
            <a:r>
              <a:rPr lang="en-US" dirty="0">
                <a:latin typeface="Comic Sans MS"/>
                <a:ea typeface="+mn-lt"/>
                <a:cs typeface="+mn-lt"/>
              </a:rPr>
              <a:t>: Melted rock below the surface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latin typeface="Comic Sans MS"/>
                <a:ea typeface="+mn-lt"/>
                <a:cs typeface="+mn-lt"/>
              </a:rPr>
              <a:t>Lava</a:t>
            </a:r>
            <a:r>
              <a:rPr lang="en-US" dirty="0">
                <a:latin typeface="Comic Sans MS"/>
                <a:ea typeface="+mn-lt"/>
                <a:cs typeface="+mn-lt"/>
              </a:rPr>
              <a:t>: Melted rock above the surface from a volcanic eruption</a:t>
            </a:r>
          </a:p>
          <a:p>
            <a:pPr marL="0" indent="0">
              <a:buNone/>
            </a:pPr>
            <a:endParaRPr lang="en-US" sz="2200" dirty="0">
              <a:cs typeface="Calibri" panose="020F0502020204030204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58D3B75-8352-2BB0-A149-55BE948E6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3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47CFB9-AD12-3423-3FB9-2EA256A3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Calibri Light"/>
              </a:rPr>
              <a:t>Examples of Igneous rocks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cake, chocolate, piece, slice&#10;&#10;Description automatically generated">
            <a:extLst>
              <a:ext uri="{FF2B5EF4-FFF2-40B4-BE49-F238E27FC236}">
                <a16:creationId xmlns:a16="http://schemas.microsoft.com/office/drawing/2014/main" id="{E6A2C6EB-BE22-FB9F-EB78-E87C24683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116765"/>
            <a:ext cx="10905066" cy="28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4029-25E1-4D82-B448-1E63CFC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Activity: 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FD6376-88BC-43B9-9322-D1B96ABC1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80824"/>
              </p:ext>
            </p:extLst>
          </p:nvPr>
        </p:nvGraphicFramePr>
        <p:xfrm>
          <a:off x="680765" y="1515217"/>
          <a:ext cx="10494568" cy="4752000"/>
        </p:xfrm>
        <a:graphic>
          <a:graphicData uri="http://schemas.openxmlformats.org/drawingml/2006/table">
            <a:tbl>
              <a:tblPr/>
              <a:tblGrid>
                <a:gridCol w="520531">
                  <a:extLst>
                    <a:ext uri="{9D8B030D-6E8A-4147-A177-3AD203B41FA5}">
                      <a16:colId xmlns:a16="http://schemas.microsoft.com/office/drawing/2014/main" val="1719848202"/>
                    </a:ext>
                  </a:extLst>
                </a:gridCol>
                <a:gridCol w="4126464">
                  <a:extLst>
                    <a:ext uri="{9D8B030D-6E8A-4147-A177-3AD203B41FA5}">
                      <a16:colId xmlns:a16="http://schemas.microsoft.com/office/drawing/2014/main" val="464597486"/>
                    </a:ext>
                  </a:extLst>
                </a:gridCol>
                <a:gridCol w="507937">
                  <a:extLst>
                    <a:ext uri="{9D8B030D-6E8A-4147-A177-3AD203B41FA5}">
                      <a16:colId xmlns:a16="http://schemas.microsoft.com/office/drawing/2014/main" val="3111668320"/>
                    </a:ext>
                  </a:extLst>
                </a:gridCol>
                <a:gridCol w="507937">
                  <a:extLst>
                    <a:ext uri="{9D8B030D-6E8A-4147-A177-3AD203B41FA5}">
                      <a16:colId xmlns:a16="http://schemas.microsoft.com/office/drawing/2014/main" val="4256638016"/>
                    </a:ext>
                  </a:extLst>
                </a:gridCol>
                <a:gridCol w="4831699">
                  <a:extLst>
                    <a:ext uri="{9D8B030D-6E8A-4147-A177-3AD203B41FA5}">
                      <a16:colId xmlns:a16="http://schemas.microsoft.com/office/drawing/2014/main" val="327547734"/>
                    </a:ext>
                  </a:extLst>
                </a:gridCol>
              </a:tblGrid>
              <a:tr h="10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Your task: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Put the sentences in order of how igneous rocks are formed.</a:t>
                      </a:r>
                      <a:endParaRPr lang="en-A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Lava (Magma at the surface) cools quickly. It makes igneous rock with small crystals.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93923"/>
                  </a:ext>
                </a:extLst>
              </a:tr>
              <a:tr h="1153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A. Inside the Earth is magma. This is very hot molten rock.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magma comes to the surface only when the tectonic plates diverge (move apart) or the volcano erupts.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041855"/>
                  </a:ext>
                </a:extLst>
              </a:tr>
              <a:tr h="1351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 makes igneous rocks with large crystals.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Some magma does not get to the surface.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864240"/>
                  </a:ext>
                </a:extLst>
              </a:tr>
              <a:tr h="1153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 cools slowly underground.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magma that does come to the surface causes uplift of the ground at a divergent plate boundary or a volcano.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115" marR="311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26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60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D277EE-1EB3-45FA-937D-AF05291B0DD2}"/>
              </a:ext>
            </a:extLst>
          </p:cNvPr>
          <p:cNvSpPr/>
          <p:nvPr/>
        </p:nvSpPr>
        <p:spPr>
          <a:xfrm>
            <a:off x="0" y="161140"/>
            <a:ext cx="558870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u="sng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Dichotomous Key to identify properties of Igneous Rocks</a:t>
            </a:r>
            <a:endParaRPr lang="en-AU" u="sng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0F80B-AFA7-4D38-ABD0-3E10FEDFFE6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95" y="536691"/>
            <a:ext cx="6117858" cy="2639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004CB-C0B6-4B9B-A615-37E24BA3707C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8453" y="472882"/>
            <a:ext cx="5923547" cy="5912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sjare4\AppData\Local\Microsoft\Windows\INetCache\Content.MSO\27A0B242.tmp">
            <a:extLst>
              <a:ext uri="{FF2B5EF4-FFF2-40B4-BE49-F238E27FC236}">
                <a16:creationId xmlns:a16="http://schemas.microsoft.com/office/drawing/2014/main" id="{8BDA98F1-DD5C-48C8-B1E4-10944F6DDBD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44" y="3428999"/>
            <a:ext cx="1794150" cy="156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jare4\AppData\Local\Microsoft\Windows\INetCache\Content.MSO\D5AECBA0.tmp">
            <a:extLst>
              <a:ext uri="{FF2B5EF4-FFF2-40B4-BE49-F238E27FC236}">
                <a16:creationId xmlns:a16="http://schemas.microsoft.com/office/drawing/2014/main" id="{7A0DD252-F8C7-4C62-B604-A0918547781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393" y="3423285"/>
            <a:ext cx="1866900" cy="148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jare4\AppData\Local\Microsoft\Windows\INetCache\Content.MSO\CCAB52AE.tmp">
            <a:extLst>
              <a:ext uri="{FF2B5EF4-FFF2-40B4-BE49-F238E27FC236}">
                <a16:creationId xmlns:a16="http://schemas.microsoft.com/office/drawing/2014/main" id="{D6FF69AC-3C74-40A5-8DA3-9B320454D5B8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64" y="5238265"/>
            <a:ext cx="1764030" cy="1458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sjare4\AppData\Local\Microsoft\Windows\INetCache\Content.MSO\66F982EC.tmp">
            <a:extLst>
              <a:ext uri="{FF2B5EF4-FFF2-40B4-BE49-F238E27FC236}">
                <a16:creationId xmlns:a16="http://schemas.microsoft.com/office/drawing/2014/main" id="{1812EF26-A8AF-4879-BE3D-AA6A63183D96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393" y="5160577"/>
            <a:ext cx="1866900" cy="1484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87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688F-3D21-4FFE-900F-2BEEBDAA8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14413"/>
            <a:ext cx="12191999" cy="1031875"/>
          </a:xfrm>
        </p:spPr>
        <p:txBody>
          <a:bodyPr/>
          <a:lstStyle/>
          <a:p>
            <a:r>
              <a:rPr lang="en-GB" dirty="0"/>
              <a:t>Q1) Which of these is an example of igneous rock?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0D98-871F-4321-A8D4-67A85BC77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Limestone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C4FB-12EE-454F-BF8B-F2D33AE55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Granite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B91DE-851C-44FE-BA43-C155F17D1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05382-1F20-4933-B244-A0577A804CBA}"/>
              </a:ext>
            </a:extLst>
          </p:cNvPr>
          <p:cNvSpPr/>
          <p:nvPr/>
        </p:nvSpPr>
        <p:spPr>
          <a:xfrm>
            <a:off x="577516" y="132347"/>
            <a:ext cx="7664116" cy="866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/>
              <a:t>Plenary: Quick Quiz </a:t>
            </a:r>
          </a:p>
        </p:txBody>
      </p:sp>
    </p:spTree>
    <p:extLst>
      <p:ext uri="{BB962C8B-B14F-4D97-AF65-F5344CB8AC3E}">
        <p14:creationId xmlns:p14="http://schemas.microsoft.com/office/powerpoint/2010/main" val="187028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688F-3D21-4FFE-900F-2BEEBDAA8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14413"/>
            <a:ext cx="12191999" cy="1031875"/>
          </a:xfrm>
        </p:spPr>
        <p:txBody>
          <a:bodyPr/>
          <a:lstStyle/>
          <a:p>
            <a:r>
              <a:rPr lang="en-GB" dirty="0"/>
              <a:t>Q2) Which of these is an example of igneous rock?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0D98-871F-4321-A8D4-67A85BC77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Sandstone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C4FB-12EE-454F-BF8B-F2D33AE55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B91DE-851C-44FE-BA43-C155F17D1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Pumice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83A0B7-B760-4351-8BC3-08FD92EA57B1}"/>
              </a:ext>
            </a:extLst>
          </p:cNvPr>
          <p:cNvSpPr/>
          <p:nvPr/>
        </p:nvSpPr>
        <p:spPr>
          <a:xfrm>
            <a:off x="577516" y="132347"/>
            <a:ext cx="7664116" cy="866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/>
              <a:t>Plenary: Quick Quiz </a:t>
            </a:r>
          </a:p>
        </p:txBody>
      </p:sp>
    </p:spTree>
    <p:extLst>
      <p:ext uri="{BB962C8B-B14F-4D97-AF65-F5344CB8AC3E}">
        <p14:creationId xmlns:p14="http://schemas.microsoft.com/office/powerpoint/2010/main" val="395282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688F-3D21-4FFE-900F-2BEEBDAA8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14413"/>
            <a:ext cx="12191999" cy="1031875"/>
          </a:xfrm>
        </p:spPr>
        <p:txBody>
          <a:bodyPr/>
          <a:lstStyle/>
          <a:p>
            <a:r>
              <a:rPr lang="en-GB" dirty="0"/>
              <a:t>Q3) Which of these is an example of igneous rock?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0D98-871F-4321-A8D4-67A85BC77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Obsidian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C4FB-12EE-454F-BF8B-F2D33AE55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Chalk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B91DE-851C-44FE-BA43-C155F17D1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Clay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16737-963B-4021-9B36-5B15F3AA865E}"/>
              </a:ext>
            </a:extLst>
          </p:cNvPr>
          <p:cNvSpPr/>
          <p:nvPr/>
        </p:nvSpPr>
        <p:spPr>
          <a:xfrm>
            <a:off x="577516" y="132347"/>
            <a:ext cx="7664116" cy="866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/>
              <a:t>Plenary: Quick Quiz </a:t>
            </a:r>
          </a:p>
        </p:txBody>
      </p:sp>
    </p:spTree>
    <p:extLst>
      <p:ext uri="{BB962C8B-B14F-4D97-AF65-F5344CB8AC3E}">
        <p14:creationId xmlns:p14="http://schemas.microsoft.com/office/powerpoint/2010/main" val="65029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9ec455-95ee-41a7-9221-20b4d8a4ace6">
      <Terms xmlns="http://schemas.microsoft.com/office/infopath/2007/PartnerControls"/>
    </lcf76f155ced4ddcb4097134ff3c332f>
    <TaxCatchAll xmlns="3dfc3727-4120-4b9d-bed7-46e7d7214b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49439EC94700409E408A5B6F990243" ma:contentTypeVersion="15" ma:contentTypeDescription="Create a new document." ma:contentTypeScope="" ma:versionID="bbeec43803ce057db510b555af20da71">
  <xsd:schema xmlns:xsd="http://www.w3.org/2001/XMLSchema" xmlns:xs="http://www.w3.org/2001/XMLSchema" xmlns:p="http://schemas.microsoft.com/office/2006/metadata/properties" xmlns:ns2="ae9ec455-95ee-41a7-9221-20b4d8a4ace6" xmlns:ns3="3dfc3727-4120-4b9d-bed7-46e7d7214b61" targetNamespace="http://schemas.microsoft.com/office/2006/metadata/properties" ma:root="true" ma:fieldsID="471e3245701d2da005d6cdd16e19fbbe" ns2:_="" ns3:_="">
    <xsd:import namespace="ae9ec455-95ee-41a7-9221-20b4d8a4ace6"/>
    <xsd:import namespace="3dfc3727-4120-4b9d-bed7-46e7d7214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ec455-95ee-41a7-9221-20b4d8a4a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3d397c-480d-4149-95e5-be7ffaca6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c3727-4120-4b9d-bed7-46e7d7214b6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8378c9f-6fd6-48b4-947a-2dc44c42869f}" ma:internalName="TaxCatchAll" ma:showField="CatchAllData" ma:web="3dfc3727-4120-4b9d-bed7-46e7d7214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7F4C0-313E-44A5-8838-C20D6DCB0E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A35C4B-E511-44D3-8E79-F0E88F25DFE7}">
  <ds:schemaRefs>
    <ds:schemaRef ds:uri="http://schemas.microsoft.com/office/infopath/2007/PartnerControls"/>
    <ds:schemaRef ds:uri="http://www.w3.org/XML/1998/namespace"/>
    <ds:schemaRef ds:uri="http://purl.org/dc/dcmitype/"/>
    <ds:schemaRef ds:uri="68436313-f3d0-4820-bed2-b066a67273c5"/>
    <ds:schemaRef ds:uri="f50969b8-2a03-45e0-bdf2-998355f597a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ae9ec455-95ee-41a7-9221-20b4d8a4ace6"/>
    <ds:schemaRef ds:uri="3dfc3727-4120-4b9d-bed7-46e7d7214b61"/>
  </ds:schemaRefs>
</ds:datastoreItem>
</file>

<file path=customXml/itemProps3.xml><?xml version="1.0" encoding="utf-8"?>
<ds:datastoreItem xmlns:ds="http://schemas.openxmlformats.org/officeDocument/2006/customXml" ds:itemID="{4FCEC625-58E3-462C-B5B4-BE3BAD189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ec455-95ee-41a7-9221-20b4d8a4ace6"/>
    <ds:schemaRef ds:uri="3dfc3727-4120-4b9d-bed7-46e7d7214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420</Words>
  <Application>Microsoft Office PowerPoint</Application>
  <PresentationFormat>Widescreen</PresentationFormat>
  <Paragraphs>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Igneous Rocks</vt:lpstr>
      <vt:lpstr>Igneous Rocks</vt:lpstr>
      <vt:lpstr>Igneous Rocks</vt:lpstr>
      <vt:lpstr>Examples of Igneous rocks</vt:lpstr>
      <vt:lpstr>Activity: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JAREMCZUK, Schelli</dc:creator>
  <cp:lastModifiedBy>TURNER, Gary (gturn44)</cp:lastModifiedBy>
  <cp:revision>295</cp:revision>
  <dcterms:created xsi:type="dcterms:W3CDTF">2022-07-08T05:58:28Z</dcterms:created>
  <dcterms:modified xsi:type="dcterms:W3CDTF">2023-08-22T00:51:39Z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0x0101007E49439EC94700409E408A5B6F990243</vt:lpwstr>
  </property>
</Properties>
</file>